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Roboto" panose="02000000000000000000" pitchFamily="2" charset="0"/>
      <p:regular r:id="rId9"/>
      <p:bold r:id="rId10"/>
      <p:italic r:id="rId11"/>
      <p:boldItalic r:id="rId12"/>
    </p:embeddedFont>
    <p:embeddedFont>
      <p:font typeface="Roboto Bold" panose="02000000000000000000" pitchFamily="2" charset="0"/>
      <p:bold r:id="rId13"/>
    </p:embeddedFont>
    <p:embeddedFont>
      <p:font typeface="Roboto Slab" pitchFamily="2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6" d="100"/>
          <a:sy n="56" d="100"/>
        </p:scale>
        <p:origin x="125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0596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MRI Scan vs CT Scan – Explained for Beginners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801410" y="3999749"/>
            <a:ext cx="7556421" cy="18271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Doctors use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MRI scans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and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CT scans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to take </a:t>
            </a:r>
            <a:b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</a:b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detailed pictures inside your body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 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Both help find health problems like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tumors, injuries, or infections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, but they are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different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in how they work and what they are best for.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7937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410" y="6092145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6067618"/>
            <a:ext cx="189130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3200" b="1" dirty="0">
                <a:solidFill>
                  <a:srgbClr val="15213F"/>
                </a:solidFill>
                <a:ea typeface="Roboto Bold" pitchFamily="34" charset="-122"/>
                <a:cs typeface="Roboto Bold" pitchFamily="34" charset="-120"/>
              </a:rPr>
              <a:t>by Ram N Java</a:t>
            </a:r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265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What is a CT Scan?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6280190" y="327552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1F7135"/>
          </a:solidFill>
          <a:ln/>
        </p:spPr>
      </p:sp>
      <p:sp>
        <p:nvSpPr>
          <p:cNvPr id="5" name="Text 2"/>
          <p:cNvSpPr/>
          <p:nvPr/>
        </p:nvSpPr>
        <p:spPr>
          <a:xfrm>
            <a:off x="7017306" y="334922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A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CT Scan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uses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X-rays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to take many pictures of </a:t>
            </a:r>
            <a:b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</a:b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your body from different angles.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6280190" y="452866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1F7135"/>
          </a:solidFill>
          <a:ln/>
        </p:spPr>
      </p:sp>
      <p:sp>
        <p:nvSpPr>
          <p:cNvPr id="7" name="Text 4"/>
          <p:cNvSpPr/>
          <p:nvPr/>
        </p:nvSpPr>
        <p:spPr>
          <a:xfrm>
            <a:off x="7017306" y="460236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A computer joins these pictures to make a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3D image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6280190" y="549259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1F7135"/>
          </a:solidFill>
          <a:ln/>
        </p:spPr>
      </p:sp>
      <p:sp>
        <p:nvSpPr>
          <p:cNvPr id="9" name="Text 6"/>
          <p:cNvSpPr/>
          <p:nvPr/>
        </p:nvSpPr>
        <p:spPr>
          <a:xfrm>
            <a:off x="7017306" y="556629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It is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quick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and used often for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bones, chest, abdomen, </a:t>
            </a:r>
            <a:b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</a:b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and injuries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82046"/>
            <a:ext cx="58868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What is an MRI Scan?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793790" y="313098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1F7135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20468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An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MRI Scan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uses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strong magnets and radio waves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to take pictures of the inside of your body.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793790" y="43841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1F7135"/>
          </a:solidFill>
          <a:ln/>
        </p:spPr>
      </p:sp>
      <p:sp>
        <p:nvSpPr>
          <p:cNvPr id="7" name="Text 4"/>
          <p:cNvSpPr/>
          <p:nvPr/>
        </p:nvSpPr>
        <p:spPr>
          <a:xfrm>
            <a:off x="1530906" y="445781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It does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not use X-rays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.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793790" y="534804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1F7135"/>
          </a:solidFill>
          <a:ln/>
        </p:spPr>
      </p:sp>
      <p:sp>
        <p:nvSpPr>
          <p:cNvPr id="9" name="Text 6"/>
          <p:cNvSpPr/>
          <p:nvPr/>
        </p:nvSpPr>
        <p:spPr>
          <a:xfrm>
            <a:off x="1530906" y="542174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It shows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soft tissues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like the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brain, muscles, heart, and spinal cord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more clearly than a CT scan.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9503" y="620316"/>
            <a:ext cx="11742658" cy="704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Main Differences Between MRI and CT Scan</a:t>
            </a:r>
            <a:endParaRPr lang="en-US" sz="4800" dirty="0"/>
          </a:p>
        </p:txBody>
      </p:sp>
      <p:sp>
        <p:nvSpPr>
          <p:cNvPr id="3" name="Shape 1"/>
          <p:cNvSpPr/>
          <p:nvPr/>
        </p:nvSpPr>
        <p:spPr>
          <a:xfrm>
            <a:off x="789503" y="1776293"/>
            <a:ext cx="13051393" cy="5835967"/>
          </a:xfrm>
          <a:prstGeom prst="roundRect">
            <a:avLst>
              <a:gd name="adj" fmla="val 58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7123" y="1783913"/>
            <a:ext cx="13034843" cy="6467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4057" y="1926788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Feature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338" y="1926788"/>
            <a:ext cx="388584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CT Scan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9716810" y="1926788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MRI Scan</a:t>
            </a:r>
            <a:endParaRPr lang="en-US" sz="2400" dirty="0"/>
          </a:p>
        </p:txBody>
      </p:sp>
      <p:sp>
        <p:nvSpPr>
          <p:cNvPr id="8" name="Shape 6"/>
          <p:cNvSpPr/>
          <p:nvPr/>
        </p:nvSpPr>
        <p:spPr>
          <a:xfrm>
            <a:off x="797123" y="2430661"/>
            <a:ext cx="13034843" cy="64674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24057" y="2573536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Technology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372338" y="2573536"/>
            <a:ext cx="388584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Uses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X-rays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9716810" y="2573536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Uses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magnets and radio waves</a:t>
            </a:r>
            <a:endParaRPr lang="en-US" sz="2400" dirty="0"/>
          </a:p>
        </p:txBody>
      </p:sp>
      <p:sp>
        <p:nvSpPr>
          <p:cNvPr id="12" name="Shape 10"/>
          <p:cNvSpPr/>
          <p:nvPr/>
        </p:nvSpPr>
        <p:spPr>
          <a:xfrm>
            <a:off x="797123" y="3077408"/>
            <a:ext cx="13034843" cy="6467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024057" y="3220283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Radiation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5372338" y="3220283"/>
            <a:ext cx="388584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Yes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9716810" y="3220283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No</a:t>
            </a:r>
            <a:endParaRPr lang="en-US" sz="2400" dirty="0"/>
          </a:p>
        </p:txBody>
      </p:sp>
      <p:sp>
        <p:nvSpPr>
          <p:cNvPr id="16" name="Shape 14"/>
          <p:cNvSpPr/>
          <p:nvPr/>
        </p:nvSpPr>
        <p:spPr>
          <a:xfrm>
            <a:off x="797123" y="3724156"/>
            <a:ext cx="13034843" cy="64674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4057" y="3867031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Best for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5372338" y="3867031"/>
            <a:ext cx="388584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Bones, chest, injuries, bleeding</a:t>
            </a:r>
            <a:endParaRPr lang="en-US" sz="2400" dirty="0"/>
          </a:p>
        </p:txBody>
      </p:sp>
      <p:sp>
        <p:nvSpPr>
          <p:cNvPr id="19" name="Text 17"/>
          <p:cNvSpPr/>
          <p:nvPr/>
        </p:nvSpPr>
        <p:spPr>
          <a:xfrm>
            <a:off x="9716810" y="3867031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Brain, nerves, muscles, organs</a:t>
            </a:r>
            <a:endParaRPr lang="en-US" sz="2400" dirty="0"/>
          </a:p>
        </p:txBody>
      </p:sp>
      <p:sp>
        <p:nvSpPr>
          <p:cNvPr id="20" name="Shape 18"/>
          <p:cNvSpPr/>
          <p:nvPr/>
        </p:nvSpPr>
        <p:spPr>
          <a:xfrm>
            <a:off x="797123" y="4370903"/>
            <a:ext cx="13034843" cy="6467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24057" y="4513778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Scan time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5372338" y="4513778"/>
            <a:ext cx="388584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10–15 minutes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9716810" y="4513778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30–45 minutes or more</a:t>
            </a:r>
            <a:endParaRPr lang="en-US" sz="2400" dirty="0"/>
          </a:p>
        </p:txBody>
      </p:sp>
      <p:sp>
        <p:nvSpPr>
          <p:cNvPr id="24" name="Shape 22"/>
          <p:cNvSpPr/>
          <p:nvPr/>
        </p:nvSpPr>
        <p:spPr>
          <a:xfrm>
            <a:off x="797123" y="5017651"/>
            <a:ext cx="13034843" cy="64674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4057" y="5160526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Noise level</a:t>
            </a:r>
            <a:endParaRPr lang="en-US" sz="2400" dirty="0"/>
          </a:p>
        </p:txBody>
      </p:sp>
      <p:sp>
        <p:nvSpPr>
          <p:cNvPr id="26" name="Text 24"/>
          <p:cNvSpPr/>
          <p:nvPr/>
        </p:nvSpPr>
        <p:spPr>
          <a:xfrm>
            <a:off x="5372338" y="5160526"/>
            <a:ext cx="388584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Less noisy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9716810" y="5160526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Loud knocking sounds</a:t>
            </a:r>
            <a:endParaRPr lang="en-US" sz="2400" dirty="0"/>
          </a:p>
        </p:txBody>
      </p:sp>
      <p:sp>
        <p:nvSpPr>
          <p:cNvPr id="28" name="Shape 26"/>
          <p:cNvSpPr/>
          <p:nvPr/>
        </p:nvSpPr>
        <p:spPr>
          <a:xfrm>
            <a:off x="797123" y="5664398"/>
            <a:ext cx="13034843" cy="6467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1024057" y="5807273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Comfort</a:t>
            </a:r>
            <a:endParaRPr lang="en-US" sz="2400" dirty="0"/>
          </a:p>
        </p:txBody>
      </p:sp>
      <p:sp>
        <p:nvSpPr>
          <p:cNvPr id="30" name="Text 28"/>
          <p:cNvSpPr/>
          <p:nvPr/>
        </p:nvSpPr>
        <p:spPr>
          <a:xfrm>
            <a:off x="5372338" y="5807273"/>
            <a:ext cx="388584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Open ring, more space</a:t>
            </a:r>
            <a:endParaRPr lang="en-US" sz="2400" dirty="0"/>
          </a:p>
        </p:txBody>
      </p:sp>
      <p:sp>
        <p:nvSpPr>
          <p:cNvPr id="31" name="Text 29"/>
          <p:cNvSpPr/>
          <p:nvPr/>
        </p:nvSpPr>
        <p:spPr>
          <a:xfrm>
            <a:off x="9716810" y="5807273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Long tunnel, can feel tight</a:t>
            </a:r>
            <a:endParaRPr lang="en-US" sz="2400" dirty="0"/>
          </a:p>
        </p:txBody>
      </p:sp>
      <p:sp>
        <p:nvSpPr>
          <p:cNvPr id="32" name="Shape 30"/>
          <p:cNvSpPr/>
          <p:nvPr/>
        </p:nvSpPr>
        <p:spPr>
          <a:xfrm>
            <a:off x="797123" y="6311146"/>
            <a:ext cx="13034843" cy="64674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1024057" y="6454021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Metal in body</a:t>
            </a:r>
            <a:endParaRPr lang="en-US" sz="2400" dirty="0"/>
          </a:p>
        </p:txBody>
      </p:sp>
      <p:sp>
        <p:nvSpPr>
          <p:cNvPr id="34" name="Text 32"/>
          <p:cNvSpPr/>
          <p:nvPr/>
        </p:nvSpPr>
        <p:spPr>
          <a:xfrm>
            <a:off x="5372338" y="6454021"/>
            <a:ext cx="388584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Usually safe</a:t>
            </a:r>
            <a:endParaRPr lang="en-US" sz="2400" dirty="0"/>
          </a:p>
        </p:txBody>
      </p:sp>
      <p:sp>
        <p:nvSpPr>
          <p:cNvPr id="35" name="Text 33"/>
          <p:cNvSpPr/>
          <p:nvPr/>
        </p:nvSpPr>
        <p:spPr>
          <a:xfrm>
            <a:off x="9716810" y="6454021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Not safe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if you have metal implants</a:t>
            </a:r>
            <a:endParaRPr lang="en-US" sz="2400" dirty="0"/>
          </a:p>
        </p:txBody>
      </p:sp>
      <p:sp>
        <p:nvSpPr>
          <p:cNvPr id="36" name="Shape 34"/>
          <p:cNvSpPr/>
          <p:nvPr/>
        </p:nvSpPr>
        <p:spPr>
          <a:xfrm>
            <a:off x="797123" y="6957893"/>
            <a:ext cx="13034843" cy="6467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1024057" y="7100768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Cost</a:t>
            </a:r>
            <a:endParaRPr lang="en-US" sz="2400" dirty="0"/>
          </a:p>
        </p:txBody>
      </p:sp>
      <p:sp>
        <p:nvSpPr>
          <p:cNvPr id="38" name="Text 36"/>
          <p:cNvSpPr/>
          <p:nvPr/>
        </p:nvSpPr>
        <p:spPr>
          <a:xfrm>
            <a:off x="5372338" y="7100768"/>
            <a:ext cx="388584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Usually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less expensive</a:t>
            </a:r>
            <a:endParaRPr lang="en-US" sz="2400" dirty="0"/>
          </a:p>
        </p:txBody>
      </p:sp>
      <p:sp>
        <p:nvSpPr>
          <p:cNvPr id="39" name="Text 37"/>
          <p:cNvSpPr/>
          <p:nvPr/>
        </p:nvSpPr>
        <p:spPr>
          <a:xfrm>
            <a:off x="9716810" y="7100768"/>
            <a:ext cx="388965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Usually more expensive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447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Which one is better?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793790" y="5220533"/>
            <a:ext cx="376963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600" b="1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CT Scan</a:t>
            </a:r>
            <a:r>
              <a:rPr lang="en-US" sz="36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 is better when:</a:t>
            </a:r>
            <a:endParaRPr lang="en-US" sz="3600" dirty="0"/>
          </a:p>
        </p:txBody>
      </p:sp>
      <p:sp>
        <p:nvSpPr>
          <p:cNvPr id="5" name="Text 2"/>
          <p:cNvSpPr/>
          <p:nvPr/>
        </p:nvSpPr>
        <p:spPr>
          <a:xfrm>
            <a:off x="793790" y="58726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You need a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quick test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93790" y="63148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Checking for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bone fractures, bleeding, or lung issues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872478" y="5220533"/>
            <a:ext cx="4019907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600" b="1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MRI Scan</a:t>
            </a:r>
            <a:r>
              <a:rPr lang="en-US" sz="36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 is better when:</a:t>
            </a:r>
            <a:endParaRPr lang="en-US" sz="3600" dirty="0"/>
          </a:p>
        </p:txBody>
      </p:sp>
      <p:sp>
        <p:nvSpPr>
          <p:cNvPr id="8" name="Text 5"/>
          <p:cNvSpPr/>
          <p:nvPr/>
        </p:nvSpPr>
        <p:spPr>
          <a:xfrm>
            <a:off x="7872478" y="587263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You need to see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soft tissues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like the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brain, spinal cord, or joints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7872478" y="66777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You want to avoid radiation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42674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solidFill>
                  <a:srgbClr val="3257B8"/>
                </a:solidFill>
                <a:ea typeface="Roboto Slab" pitchFamily="34" charset="-122"/>
                <a:cs typeface="Roboto Slab" pitchFamily="34" charset="-120"/>
              </a:rPr>
              <a:t>Are they safe?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793790" y="54756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1F7135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5549384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Yes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, both are safe when used properly by doctors.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5235893" y="54756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1F7135"/>
          </a:solidFill>
          <a:ln/>
        </p:spPr>
      </p:sp>
      <p:sp>
        <p:nvSpPr>
          <p:cNvPr id="7" name="Text 4"/>
          <p:cNvSpPr/>
          <p:nvPr/>
        </p:nvSpPr>
        <p:spPr>
          <a:xfrm>
            <a:off x="5973008" y="5549384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CT scans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use </a:t>
            </a:r>
            <a:r>
              <a:rPr lang="en-US" sz="240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a </a:t>
            </a:r>
            <a:br>
              <a:rPr lang="en-US" sz="240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</a:br>
            <a:r>
              <a:rPr lang="en-US" sz="240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small 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amount of radiation.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9677995" y="54756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1F7135"/>
          </a:solidFill>
          <a:ln/>
        </p:spPr>
      </p:sp>
      <p:sp>
        <p:nvSpPr>
          <p:cNvPr id="9" name="Text 6"/>
          <p:cNvSpPr/>
          <p:nvPr/>
        </p:nvSpPr>
        <p:spPr>
          <a:xfrm>
            <a:off x="10415111" y="5549384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MRI scans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are safe for most people, but </a:t>
            </a:r>
            <a:r>
              <a:rPr lang="en-US" sz="2400" b="1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not if you have metal implants</a:t>
            </a:r>
            <a:r>
              <a:rPr lang="en-US" sz="2400" dirty="0">
                <a:solidFill>
                  <a:srgbClr val="15213F"/>
                </a:solidFill>
                <a:ea typeface="Roboto" pitchFamily="34" charset="-122"/>
                <a:cs typeface="Roboto" pitchFamily="34" charset="-120"/>
              </a:rPr>
              <a:t> (like pacemakers).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348</Words>
  <Application>Microsoft Office PowerPoint</Application>
  <PresentationFormat>Custom</PresentationFormat>
  <Paragraphs>57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Roboto Slab</vt:lpstr>
      <vt:lpstr>Roboto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Ramesh N</cp:lastModifiedBy>
  <cp:revision>15</cp:revision>
  <dcterms:created xsi:type="dcterms:W3CDTF">2025-06-19T15:48:04Z</dcterms:created>
  <dcterms:modified xsi:type="dcterms:W3CDTF">2025-06-23T03:24:23Z</dcterms:modified>
</cp:coreProperties>
</file>